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fd29b677e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fd29b677e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fd29b677e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fd29b677e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d29b677e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d29b677e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d29b677e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fd29b677e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fd29b677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fd29b677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d29b677e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d29b677e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d29b677e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d29b677e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d29b677e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d29b677e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d29b677e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fd29b677e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d29b677e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d29b677e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fd29b677e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fd29b677e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fd29b677e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fd29b677e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d29b677e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d29b677e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d29b677e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d29b677e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d29b677e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d29b677e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d29b677e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d29b677e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fd29b677e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fd29b677e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d29b677e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d29b677e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d29b677e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d29b677e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d29b677e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d29b677e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d29b677e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d29b677e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d29b677e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d29b677e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fd29b677e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fd29b677e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d29b677e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d29b677e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d29b677e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d29b677e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fd29b677e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fd29b677e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fd29b677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fd29b677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d29b677e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d29b677e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d29b677e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fd29b677e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a:p>
            <a:pPr indent="0" lvl="0" marL="0" rtl="0" algn="ctr">
              <a:lnSpc>
                <a:spcPct val="115000"/>
              </a:lnSpc>
              <a:spcBef>
                <a:spcPts val="0"/>
              </a:spcBef>
              <a:spcAft>
                <a:spcPts val="0"/>
              </a:spcAft>
              <a:buNone/>
            </a:pPr>
            <a:r>
              <a:t/>
            </a:r>
            <a:endParaRPr b="1" sz="5400">
              <a:solidFill>
                <a:srgbClr val="C00000"/>
              </a:solidFill>
            </a:endParaRPr>
          </a:p>
        </p:txBody>
      </p:sp>
      <p:sp>
        <p:nvSpPr>
          <p:cNvPr id="56" name="Google Shape;56;p13"/>
          <p:cNvSpPr txBox="1"/>
          <p:nvPr/>
        </p:nvSpPr>
        <p:spPr>
          <a:xfrm>
            <a:off x="311700" y="604900"/>
            <a:ext cx="8185800" cy="463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5400">
                <a:solidFill>
                  <a:srgbClr val="C00000"/>
                </a:solidFill>
              </a:rPr>
              <a:t>CAPSTONE PROJECT</a:t>
            </a:r>
            <a:endParaRPr b="1" sz="5400">
              <a:solidFill>
                <a:srgbClr val="C00000"/>
              </a:solidFill>
            </a:endParaRPr>
          </a:p>
          <a:p>
            <a:pPr indent="0" lvl="0" marL="0" rtl="0" algn="ctr">
              <a:lnSpc>
                <a:spcPct val="115000"/>
              </a:lnSpc>
              <a:spcBef>
                <a:spcPts val="0"/>
              </a:spcBef>
              <a:spcAft>
                <a:spcPts val="0"/>
              </a:spcAft>
              <a:buNone/>
            </a:pPr>
            <a:r>
              <a:rPr b="1" lang="en" sz="4000">
                <a:solidFill>
                  <a:srgbClr val="002060"/>
                </a:solidFill>
              </a:rPr>
              <a:t>PROJECT</a:t>
            </a:r>
            <a:r>
              <a:rPr lang="en" sz="4000">
                <a:solidFill>
                  <a:srgbClr val="002060"/>
                </a:solidFill>
              </a:rPr>
              <a:t> </a:t>
            </a:r>
            <a:r>
              <a:rPr b="1" lang="en" sz="4000">
                <a:solidFill>
                  <a:srgbClr val="002060"/>
                </a:solidFill>
              </a:rPr>
              <a:t>TITLES</a:t>
            </a:r>
            <a:endParaRPr b="1" sz="4000">
              <a:solidFill>
                <a:srgbClr val="002060"/>
              </a:solidFill>
            </a:endParaRPr>
          </a:p>
          <a:p>
            <a:pPr indent="0" lvl="0" marL="0" rtl="0" algn="ctr">
              <a:lnSpc>
                <a:spcPct val="115000"/>
              </a:lnSpc>
              <a:spcBef>
                <a:spcPts val="1200"/>
              </a:spcBef>
              <a:spcAft>
                <a:spcPts val="0"/>
              </a:spcAft>
              <a:buNone/>
            </a:pPr>
            <a:r>
              <a:rPr b="1" lang="en" sz="2750">
                <a:solidFill>
                  <a:srgbClr val="351C75"/>
                </a:solidFill>
                <a:highlight>
                  <a:srgbClr val="FFFFFF"/>
                </a:highlight>
                <a:latin typeface="Roboto"/>
                <a:ea typeface="Roboto"/>
                <a:cs typeface="Roboto"/>
                <a:sym typeface="Roboto"/>
              </a:rPr>
              <a:t>Coronavirus Tweet Sentiment Analysis</a:t>
            </a:r>
            <a:endParaRPr b="1" sz="2750">
              <a:solidFill>
                <a:srgbClr val="351C75"/>
              </a:solidFill>
              <a:highlight>
                <a:srgbClr val="FFFFFF"/>
              </a:highlight>
              <a:latin typeface="Roboto"/>
              <a:ea typeface="Roboto"/>
              <a:cs typeface="Roboto"/>
              <a:sym typeface="Roboto"/>
            </a:endParaRPr>
          </a:p>
          <a:p>
            <a:pPr indent="0" lvl="0" marL="0" rtl="0" algn="ctr">
              <a:lnSpc>
                <a:spcPct val="115000"/>
              </a:lnSpc>
              <a:spcBef>
                <a:spcPts val="1200"/>
              </a:spcBef>
              <a:spcAft>
                <a:spcPts val="0"/>
              </a:spcAft>
              <a:buNone/>
            </a:pPr>
            <a:r>
              <a:t/>
            </a:r>
            <a:endParaRPr b="1" sz="3200">
              <a:solidFill>
                <a:srgbClr val="002060"/>
              </a:solidFill>
            </a:endParaRPr>
          </a:p>
          <a:p>
            <a:pPr indent="0" lvl="0" marL="0" rtl="0" algn="ctr">
              <a:lnSpc>
                <a:spcPct val="115000"/>
              </a:lnSpc>
              <a:spcBef>
                <a:spcPts val="0"/>
              </a:spcBef>
              <a:spcAft>
                <a:spcPts val="0"/>
              </a:spcAft>
              <a:buNone/>
            </a:pPr>
            <a:r>
              <a:rPr lang="en" sz="2800">
                <a:solidFill>
                  <a:srgbClr val="002060"/>
                </a:solidFill>
              </a:rPr>
              <a:t>by</a:t>
            </a:r>
            <a:endParaRPr sz="2800">
              <a:solidFill>
                <a:srgbClr val="002060"/>
              </a:solidFill>
            </a:endParaRPr>
          </a:p>
          <a:p>
            <a:pPr indent="0" lvl="0" marL="0" rtl="0" algn="ctr">
              <a:lnSpc>
                <a:spcPct val="115000"/>
              </a:lnSpc>
              <a:spcBef>
                <a:spcPts val="0"/>
              </a:spcBef>
              <a:spcAft>
                <a:spcPts val="0"/>
              </a:spcAft>
              <a:buNone/>
            </a:pPr>
            <a:r>
              <a:rPr lang="en" sz="2800">
                <a:solidFill>
                  <a:srgbClr val="002060"/>
                </a:solidFill>
              </a:rPr>
              <a:t>Sudhanshu Chouhan</a:t>
            </a:r>
            <a:endParaRPr sz="2800">
              <a:solidFill>
                <a:srgbClr val="002060"/>
              </a:solidFill>
            </a:endParaRPr>
          </a:p>
          <a:p>
            <a:pPr indent="0" lvl="0" marL="0" rtl="0" algn="ctr">
              <a:lnSpc>
                <a:spcPct val="115000"/>
              </a:lnSpc>
              <a:spcBef>
                <a:spcPts val="0"/>
              </a:spcBef>
              <a:spcAft>
                <a:spcPts val="0"/>
              </a:spcAft>
              <a:buNone/>
            </a:pPr>
            <a:r>
              <a:rPr lang="en" sz="2800">
                <a:solidFill>
                  <a:srgbClr val="002060"/>
                </a:solidFill>
              </a:rPr>
              <a:t>Kapil Narayan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Positive words</a:t>
            </a:r>
            <a:r>
              <a:rPr b="1" lang="en" sz="1500">
                <a:solidFill>
                  <a:srgbClr val="000000"/>
                </a:solidFill>
              </a:rPr>
              <a:t>.</a:t>
            </a:r>
            <a:endParaRPr/>
          </a:p>
        </p:txBody>
      </p:sp>
      <p:sp>
        <p:nvSpPr>
          <p:cNvPr id="117" name="Google Shape;117;p22"/>
          <p:cNvSpPr txBox="1"/>
          <p:nvPr>
            <p:ph idx="1" type="body"/>
          </p:nvPr>
        </p:nvSpPr>
        <p:spPr>
          <a:xfrm>
            <a:off x="311700" y="4097450"/>
            <a:ext cx="8520600" cy="47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We can see that there is not much difference between the Positive words and extremely positive words.</a:t>
            </a:r>
            <a:endParaRPr sz="1500">
              <a:solidFill>
                <a:srgbClr val="000000"/>
              </a:solidFill>
            </a:endParaRPr>
          </a:p>
          <a:p>
            <a:pPr indent="0" lvl="0" marL="0" rtl="0" algn="l">
              <a:spcBef>
                <a:spcPts val="0"/>
              </a:spcBef>
              <a:spcAft>
                <a:spcPts val="0"/>
              </a:spcAft>
              <a:buNone/>
            </a:pPr>
            <a:r>
              <a:t/>
            </a:r>
            <a:endParaRPr/>
          </a:p>
        </p:txBody>
      </p:sp>
      <p:pic>
        <p:nvPicPr>
          <p:cNvPr id="118" name="Google Shape;118;p22"/>
          <p:cNvPicPr preferRelativeResize="0"/>
          <p:nvPr/>
        </p:nvPicPr>
        <p:blipFill>
          <a:blip r:embed="rId3">
            <a:alphaModFix/>
          </a:blip>
          <a:stretch>
            <a:fillRect/>
          </a:stretch>
        </p:blipFill>
        <p:spPr>
          <a:xfrm>
            <a:off x="311700" y="1120975"/>
            <a:ext cx="5777676" cy="2873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Extremely Positive words</a:t>
            </a:r>
            <a:endParaRPr sz="3100"/>
          </a:p>
        </p:txBody>
      </p:sp>
      <p:sp>
        <p:nvSpPr>
          <p:cNvPr id="124" name="Google Shape;124;p23"/>
          <p:cNvSpPr txBox="1"/>
          <p:nvPr>
            <p:ph idx="1" type="body"/>
          </p:nvPr>
        </p:nvSpPr>
        <p:spPr>
          <a:xfrm>
            <a:off x="311700" y="3943350"/>
            <a:ext cx="8520600" cy="6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Here, like extremely positive and positive tweets an analogy has been developed the same analogy has been seen in negative types of tweets.</a:t>
            </a:r>
            <a:endParaRPr/>
          </a:p>
        </p:txBody>
      </p:sp>
      <p:pic>
        <p:nvPicPr>
          <p:cNvPr id="125" name="Google Shape;125;p23"/>
          <p:cNvPicPr preferRelativeResize="0"/>
          <p:nvPr/>
        </p:nvPicPr>
        <p:blipFill>
          <a:blip r:embed="rId3">
            <a:alphaModFix/>
          </a:blip>
          <a:stretch>
            <a:fillRect/>
          </a:stretch>
        </p:blipFill>
        <p:spPr>
          <a:xfrm>
            <a:off x="435375" y="1089975"/>
            <a:ext cx="5875525" cy="2781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213825" y="454650"/>
            <a:ext cx="799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Neutral words</a:t>
            </a:r>
            <a:endParaRPr sz="3100"/>
          </a:p>
        </p:txBody>
      </p:sp>
      <p:sp>
        <p:nvSpPr>
          <p:cNvPr id="131" name="Google Shape;131;p24"/>
          <p:cNvSpPr txBox="1"/>
          <p:nvPr>
            <p:ph idx="1" type="body"/>
          </p:nvPr>
        </p:nvSpPr>
        <p:spPr>
          <a:xfrm>
            <a:off x="138350" y="44818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Neutral words follows as positive type of word composition and there is no such difference.</a:t>
            </a:r>
            <a:endParaRPr/>
          </a:p>
        </p:txBody>
      </p:sp>
      <p:pic>
        <p:nvPicPr>
          <p:cNvPr id="132" name="Google Shape;132;p24"/>
          <p:cNvPicPr preferRelativeResize="0"/>
          <p:nvPr/>
        </p:nvPicPr>
        <p:blipFill>
          <a:blip r:embed="rId3">
            <a:alphaModFix/>
          </a:blip>
          <a:stretch>
            <a:fillRect/>
          </a:stretch>
        </p:blipFill>
        <p:spPr>
          <a:xfrm>
            <a:off x="311700" y="1189813"/>
            <a:ext cx="6008826" cy="31283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Extremely negative word</a:t>
            </a:r>
            <a:endParaRPr sz="3100"/>
          </a:p>
        </p:txBody>
      </p:sp>
      <p:sp>
        <p:nvSpPr>
          <p:cNvPr id="138" name="Google Shape;138;p25"/>
          <p:cNvSpPr txBox="1"/>
          <p:nvPr>
            <p:ph idx="1" type="body"/>
          </p:nvPr>
        </p:nvSpPr>
        <p:spPr>
          <a:xfrm>
            <a:off x="311700" y="4299725"/>
            <a:ext cx="8520600" cy="52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From this analysis also we get to know that the same type of word has been used. There is no such difference that can be seen but the usage of negative word have increased like price, demand, crisis, oil prices and panic.</a:t>
            </a:r>
            <a:endParaRPr/>
          </a:p>
        </p:txBody>
      </p:sp>
      <p:pic>
        <p:nvPicPr>
          <p:cNvPr id="139" name="Google Shape;139;p25"/>
          <p:cNvPicPr preferRelativeResize="0"/>
          <p:nvPr/>
        </p:nvPicPr>
        <p:blipFill>
          <a:blip r:embed="rId3">
            <a:alphaModFix/>
          </a:blip>
          <a:stretch>
            <a:fillRect/>
          </a:stretch>
        </p:blipFill>
        <p:spPr>
          <a:xfrm>
            <a:off x="311700" y="1084525"/>
            <a:ext cx="5873974" cy="317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311700" y="4270850"/>
            <a:ext cx="8520600" cy="4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Here, like extremely positive and positive tweets an analogy has been developed the same analogy has been seen in negative types of tweets.</a:t>
            </a:r>
            <a:endParaRPr/>
          </a:p>
        </p:txBody>
      </p:sp>
      <p:pic>
        <p:nvPicPr>
          <p:cNvPr id="145" name="Google Shape;145;p26"/>
          <p:cNvPicPr preferRelativeResize="0"/>
          <p:nvPr/>
        </p:nvPicPr>
        <p:blipFill>
          <a:blip r:embed="rId3">
            <a:alphaModFix/>
          </a:blip>
          <a:stretch>
            <a:fillRect/>
          </a:stretch>
        </p:blipFill>
        <p:spPr>
          <a:xfrm>
            <a:off x="165675" y="1073000"/>
            <a:ext cx="6010374" cy="2966674"/>
          </a:xfrm>
          <a:prstGeom prst="rect">
            <a:avLst/>
          </a:prstGeom>
          <a:noFill/>
          <a:ln>
            <a:noFill/>
          </a:ln>
        </p:spPr>
      </p:pic>
      <p:sp>
        <p:nvSpPr>
          <p:cNvPr id="146" name="Google Shape;146;p26"/>
          <p:cNvSpPr txBox="1"/>
          <p:nvPr/>
        </p:nvSpPr>
        <p:spPr>
          <a:xfrm>
            <a:off x="165675" y="533600"/>
            <a:ext cx="554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Negative words</a:t>
            </a:r>
            <a:r>
              <a:rPr b="1" lang="en" sz="1500"/>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Classification </a:t>
            </a:r>
            <a:endParaRPr b="1">
              <a:solidFill>
                <a:srgbClr val="980000"/>
              </a:solidFill>
            </a:endParaRPr>
          </a:p>
          <a:p>
            <a:pPr indent="0" lvl="0" marL="0" rtl="0" algn="l">
              <a:spcBef>
                <a:spcPts val="0"/>
              </a:spcBef>
              <a:spcAft>
                <a:spcPts val="0"/>
              </a:spcAft>
              <a:buNone/>
            </a:pPr>
            <a:r>
              <a:t/>
            </a:r>
            <a:endParaRPr b="1">
              <a:solidFill>
                <a:srgbClr val="980000"/>
              </a:solidFill>
            </a:endParaRPr>
          </a:p>
          <a:p>
            <a:pPr indent="0" lvl="0" marL="0" rtl="0" algn="l">
              <a:spcBef>
                <a:spcPts val="0"/>
              </a:spcBef>
              <a:spcAft>
                <a:spcPts val="0"/>
              </a:spcAft>
              <a:buNone/>
            </a:pPr>
            <a:r>
              <a:rPr b="1" lang="en" sz="1800">
                <a:solidFill>
                  <a:srgbClr val="002060"/>
                </a:solidFill>
                <a:highlight>
                  <a:srgbClr val="FFFFFE"/>
                </a:highlight>
              </a:rPr>
              <a:t>Models Used:</a:t>
            </a:r>
            <a:r>
              <a:rPr lang="en" sz="1400">
                <a:solidFill>
                  <a:srgbClr val="000000"/>
                </a:solidFill>
              </a:rPr>
              <a:t>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800">
                <a:solidFill>
                  <a:srgbClr val="000000"/>
                </a:solidFill>
              </a:rPr>
              <a:t>1. Naive Bayes </a:t>
            </a:r>
            <a:endParaRPr sz="1800">
              <a:solidFill>
                <a:srgbClr val="000000"/>
              </a:solidFill>
            </a:endParaRPr>
          </a:p>
          <a:p>
            <a:pPr indent="0" lvl="0" marL="0" rtl="0" algn="l">
              <a:spcBef>
                <a:spcPts val="0"/>
              </a:spcBef>
              <a:spcAft>
                <a:spcPts val="0"/>
              </a:spcAft>
              <a:buNone/>
            </a:pPr>
            <a:r>
              <a:rPr lang="en" sz="1800">
                <a:solidFill>
                  <a:srgbClr val="000000"/>
                </a:solidFill>
              </a:rPr>
              <a:t>2. Logistic Regression </a:t>
            </a:r>
            <a:endParaRPr sz="1800">
              <a:solidFill>
                <a:srgbClr val="000000"/>
              </a:solidFill>
            </a:endParaRPr>
          </a:p>
          <a:p>
            <a:pPr indent="0" lvl="0" marL="0" rtl="0" algn="l">
              <a:spcBef>
                <a:spcPts val="0"/>
              </a:spcBef>
              <a:spcAft>
                <a:spcPts val="0"/>
              </a:spcAft>
              <a:buNone/>
            </a:pPr>
            <a:r>
              <a:rPr lang="en" sz="1800">
                <a:solidFill>
                  <a:srgbClr val="000000"/>
                </a:solidFill>
              </a:rPr>
              <a:t>3. Random Forest</a:t>
            </a:r>
            <a:endParaRPr sz="1800">
              <a:solidFill>
                <a:srgbClr val="000000"/>
              </a:solidFill>
            </a:endParaRPr>
          </a:p>
          <a:p>
            <a:pPr indent="0" lvl="0" marL="0" rtl="0" algn="l">
              <a:spcBef>
                <a:spcPts val="0"/>
              </a:spcBef>
              <a:spcAft>
                <a:spcPts val="0"/>
              </a:spcAft>
              <a:buNone/>
            </a:pPr>
            <a:r>
              <a:rPr lang="en" sz="1800">
                <a:solidFill>
                  <a:srgbClr val="000000"/>
                </a:solidFill>
              </a:rPr>
              <a:t>4. XGBoost </a:t>
            </a:r>
            <a:endParaRPr sz="1800">
              <a:solidFill>
                <a:srgbClr val="000000"/>
              </a:solidFill>
            </a:endParaRPr>
          </a:p>
          <a:p>
            <a:pPr indent="0" lvl="0" marL="0" rtl="0" algn="l">
              <a:spcBef>
                <a:spcPts val="0"/>
              </a:spcBef>
              <a:spcAft>
                <a:spcPts val="0"/>
              </a:spcAft>
              <a:buNone/>
            </a:pPr>
            <a:r>
              <a:rPr lang="en" sz="1800">
                <a:solidFill>
                  <a:srgbClr val="000000"/>
                </a:solidFill>
              </a:rPr>
              <a:t>5. Support Vector Machines </a:t>
            </a:r>
            <a:endParaRPr sz="1800">
              <a:solidFill>
                <a:srgbClr val="000000"/>
              </a:solidFill>
            </a:endParaRPr>
          </a:p>
          <a:p>
            <a:pPr indent="0" lvl="0" marL="0" rtl="0" algn="l">
              <a:spcBef>
                <a:spcPts val="0"/>
              </a:spcBef>
              <a:spcAft>
                <a:spcPts val="0"/>
              </a:spcAft>
              <a:buNone/>
            </a:pPr>
            <a:r>
              <a:rPr lang="en" sz="1800">
                <a:solidFill>
                  <a:srgbClr val="000000"/>
                </a:solidFill>
              </a:rPr>
              <a:t>6. Stochastic Gradient Descent</a:t>
            </a:r>
            <a:endParaRPr sz="1800">
              <a:solidFill>
                <a:srgbClr val="000000"/>
              </a:solidFill>
            </a:endParaRPr>
          </a:p>
          <a:p>
            <a:pPr indent="0" lvl="0" marL="0" rtl="0" algn="l">
              <a:spcBef>
                <a:spcPts val="0"/>
              </a:spcBef>
              <a:spcAft>
                <a:spcPts val="0"/>
              </a:spcAft>
              <a:buNone/>
            </a:pPr>
            <a:r>
              <a:rPr lang="en" sz="1800">
                <a:solidFill>
                  <a:srgbClr val="000000"/>
                </a:solidFill>
              </a:rPr>
              <a:t>7.</a:t>
            </a:r>
            <a:r>
              <a:rPr lang="en" sz="1900">
                <a:solidFill>
                  <a:srgbClr val="000000"/>
                </a:solidFill>
              </a:rPr>
              <a:t>K-Neighbors Classifier</a:t>
            </a:r>
            <a:endParaRPr sz="9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8"/>
          <p:cNvPicPr preferRelativeResize="0"/>
          <p:nvPr/>
        </p:nvPicPr>
        <p:blipFill>
          <a:blip r:embed="rId3">
            <a:alphaModFix/>
          </a:blip>
          <a:stretch>
            <a:fillRect/>
          </a:stretch>
        </p:blipFill>
        <p:spPr>
          <a:xfrm>
            <a:off x="1814275" y="1236750"/>
            <a:ext cx="4612200" cy="3159850"/>
          </a:xfrm>
          <a:prstGeom prst="rect">
            <a:avLst/>
          </a:prstGeom>
          <a:noFill/>
          <a:ln>
            <a:noFill/>
          </a:ln>
        </p:spPr>
      </p:pic>
      <p:sp>
        <p:nvSpPr>
          <p:cNvPr id="158" name="Google Shape;158;p28"/>
          <p:cNvSpPr txBox="1"/>
          <p:nvPr/>
        </p:nvSpPr>
        <p:spPr>
          <a:xfrm>
            <a:off x="311700" y="475825"/>
            <a:ext cx="554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980000"/>
                </a:solidFill>
              </a:rPr>
              <a:t>Naive Bayes</a:t>
            </a:r>
            <a:endParaRPr b="1" sz="2800">
              <a:solidFill>
                <a:srgbClr val="98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b="1" lang="en"/>
              <a:t>K-Neighbors Classifier</a:t>
            </a:r>
            <a:endParaRPr b="1"/>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9"/>
          <p:cNvPicPr preferRelativeResize="0"/>
          <p:nvPr/>
        </p:nvPicPr>
        <p:blipFill>
          <a:blip r:embed="rId3">
            <a:alphaModFix/>
          </a:blip>
          <a:stretch>
            <a:fillRect/>
          </a:stretch>
        </p:blipFill>
        <p:spPr>
          <a:xfrm>
            <a:off x="1677900" y="1597200"/>
            <a:ext cx="5230175" cy="2856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55363" y="39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Stochastic Gradient Descent</a:t>
            </a:r>
            <a:endParaRPr b="1"/>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30"/>
          <p:cNvPicPr preferRelativeResize="0"/>
          <p:nvPr/>
        </p:nvPicPr>
        <p:blipFill>
          <a:blip r:embed="rId3">
            <a:alphaModFix/>
          </a:blip>
          <a:stretch>
            <a:fillRect/>
          </a:stretch>
        </p:blipFill>
        <p:spPr>
          <a:xfrm>
            <a:off x="1793475" y="1410125"/>
            <a:ext cx="5027925" cy="315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Extreme Gradient Boosting</a:t>
            </a:r>
            <a:endParaRPr b="1"/>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31"/>
          <p:cNvPicPr preferRelativeResize="0"/>
          <p:nvPr/>
        </p:nvPicPr>
        <p:blipFill>
          <a:blip r:embed="rId3">
            <a:alphaModFix/>
          </a:blip>
          <a:stretch>
            <a:fillRect/>
          </a:stretch>
        </p:blipFill>
        <p:spPr>
          <a:xfrm>
            <a:off x="1841650" y="1333075"/>
            <a:ext cx="5037550" cy="3053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nvSpPr>
        <p:spPr>
          <a:xfrm>
            <a:off x="0" y="0"/>
            <a:ext cx="7543800" cy="477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rgbClr val="85200C"/>
                </a:solidFill>
              </a:rPr>
              <a:t>Problem Statement </a:t>
            </a:r>
            <a:endParaRPr b="1" sz="3900">
              <a:solidFill>
                <a:srgbClr val="85200C"/>
              </a:solidFill>
            </a:endParaRPr>
          </a:p>
          <a:p>
            <a:pPr indent="0" lvl="0" marL="0" rtl="0" algn="ctr">
              <a:spcBef>
                <a:spcPts val="0"/>
              </a:spcBef>
              <a:spcAft>
                <a:spcPts val="0"/>
              </a:spcAft>
              <a:buNone/>
            </a:pPr>
            <a:r>
              <a:t/>
            </a:r>
            <a:endParaRPr sz="3900" u="sng">
              <a:solidFill>
                <a:srgbClr val="85200C"/>
              </a:solidFill>
            </a:endParaRPr>
          </a:p>
          <a:p>
            <a:pPr indent="0" lvl="0" marL="0" rtl="0" algn="l">
              <a:spcBef>
                <a:spcPts val="0"/>
              </a:spcBef>
              <a:spcAft>
                <a:spcPts val="0"/>
              </a:spcAft>
              <a:buNone/>
            </a:pPr>
            <a:r>
              <a:rPr lang="en" sz="2200">
                <a:solidFill>
                  <a:schemeClr val="accent2"/>
                </a:solidFill>
                <a:highlight>
                  <a:srgbClr val="FFFFFF"/>
                </a:highlight>
                <a:latin typeface="Roboto"/>
                <a:ea typeface="Roboto"/>
                <a:cs typeface="Roboto"/>
                <a:sym typeface="Roboto"/>
              </a:rPr>
              <a:t>In this Project we have given the data set of tweets done by the people during the coronavirus pandemic from various countries. We have to see in this data what type of comment that has been done during the pandemic.</a:t>
            </a:r>
            <a:endParaRPr sz="2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2200">
                <a:solidFill>
                  <a:schemeClr val="accent2"/>
                </a:solidFill>
                <a:highlight>
                  <a:srgbClr val="FFFFFF"/>
                </a:highlight>
                <a:latin typeface="Roboto"/>
                <a:ea typeface="Roboto"/>
                <a:cs typeface="Roboto"/>
                <a:sym typeface="Roboto"/>
              </a:rPr>
              <a:t>We get to know from our data that there are five types of sentiment that are extremely positive, extremely negative , positive, negative and neutral.</a:t>
            </a:r>
            <a:endParaRPr sz="2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n" sz="2200">
                <a:solidFill>
                  <a:schemeClr val="accent2"/>
                </a:solidFill>
                <a:highlight>
                  <a:srgbClr val="FFFFFF"/>
                </a:highlight>
                <a:latin typeface="Roboto"/>
                <a:ea typeface="Roboto"/>
                <a:cs typeface="Roboto"/>
                <a:sym typeface="Roboto"/>
              </a:rPr>
              <a:t>From various classification algorithm we have to find out that whether the tweet that has been made belongs to which type of sentiment.</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2"/>
          <p:cNvPicPr preferRelativeResize="0"/>
          <p:nvPr/>
        </p:nvPicPr>
        <p:blipFill>
          <a:blip r:embed="rId3">
            <a:alphaModFix/>
          </a:blip>
          <a:stretch>
            <a:fillRect/>
          </a:stretch>
        </p:blipFill>
        <p:spPr>
          <a:xfrm>
            <a:off x="2044975" y="1111525"/>
            <a:ext cx="4959425" cy="3708350"/>
          </a:xfrm>
          <a:prstGeom prst="rect">
            <a:avLst/>
          </a:prstGeom>
          <a:noFill/>
          <a:ln>
            <a:noFill/>
          </a:ln>
        </p:spPr>
      </p:pic>
      <p:sp>
        <p:nvSpPr>
          <p:cNvPr id="186" name="Google Shape;186;p32"/>
          <p:cNvSpPr txBox="1"/>
          <p:nvPr/>
        </p:nvSpPr>
        <p:spPr>
          <a:xfrm>
            <a:off x="107875" y="119425"/>
            <a:ext cx="5547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980000"/>
                </a:solidFill>
              </a:rPr>
              <a:t>Logistic Regression</a:t>
            </a:r>
            <a:endParaRPr b="1" sz="2900">
              <a:solidFill>
                <a:srgbClr val="98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Different Algorithm On Multi Classification </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33"/>
          <p:cNvPicPr preferRelativeResize="0"/>
          <p:nvPr/>
        </p:nvPicPr>
        <p:blipFill>
          <a:blip r:embed="rId3">
            <a:alphaModFix/>
          </a:blip>
          <a:stretch>
            <a:fillRect/>
          </a:stretch>
        </p:blipFill>
        <p:spPr>
          <a:xfrm>
            <a:off x="2509838" y="1185863"/>
            <a:ext cx="4124325" cy="277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4"/>
          <p:cNvPicPr preferRelativeResize="0"/>
          <p:nvPr/>
        </p:nvPicPr>
        <p:blipFill>
          <a:blip r:embed="rId3">
            <a:alphaModFix/>
          </a:blip>
          <a:stretch>
            <a:fillRect/>
          </a:stretch>
        </p:blipFill>
        <p:spPr>
          <a:xfrm>
            <a:off x="1918700" y="1444800"/>
            <a:ext cx="5143500" cy="2797149"/>
          </a:xfrm>
          <a:prstGeom prst="rect">
            <a:avLst/>
          </a:prstGeom>
          <a:noFill/>
          <a:ln>
            <a:noFill/>
          </a:ln>
        </p:spPr>
      </p:pic>
      <p:sp>
        <p:nvSpPr>
          <p:cNvPr id="200" name="Google Shape;200;p34"/>
          <p:cNvSpPr txBox="1"/>
          <p:nvPr/>
        </p:nvSpPr>
        <p:spPr>
          <a:xfrm>
            <a:off x="839900" y="475825"/>
            <a:ext cx="55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34"/>
          <p:cNvSpPr txBox="1"/>
          <p:nvPr/>
        </p:nvSpPr>
        <p:spPr>
          <a:xfrm>
            <a:off x="445000" y="536875"/>
            <a:ext cx="554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980000"/>
                </a:solidFill>
              </a:rPr>
              <a:t>Naive Bayes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Random Forest Classifier</a:t>
            </a:r>
            <a:endParaRPr b="1"/>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5"/>
          <p:cNvPicPr preferRelativeResize="0"/>
          <p:nvPr/>
        </p:nvPicPr>
        <p:blipFill>
          <a:blip r:embed="rId3">
            <a:alphaModFix/>
          </a:blip>
          <a:stretch>
            <a:fillRect/>
          </a:stretch>
        </p:blipFill>
        <p:spPr>
          <a:xfrm>
            <a:off x="2082450" y="1284900"/>
            <a:ext cx="4989375" cy="3236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980000"/>
                </a:solidFill>
              </a:rPr>
              <a:t>Logistic Regression</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6"/>
          <p:cNvPicPr preferRelativeResize="0"/>
          <p:nvPr/>
        </p:nvPicPr>
        <p:blipFill>
          <a:blip r:embed="rId3">
            <a:alphaModFix/>
          </a:blip>
          <a:stretch>
            <a:fillRect/>
          </a:stretch>
        </p:blipFill>
        <p:spPr>
          <a:xfrm>
            <a:off x="2323250" y="1630125"/>
            <a:ext cx="4604100" cy="3025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Extreme Gradient Boosting</a:t>
            </a:r>
            <a:endParaRPr/>
          </a:p>
        </p:txBody>
      </p:sp>
      <p:sp>
        <p:nvSpPr>
          <p:cNvPr id="221" name="Google Shape;22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7"/>
          <p:cNvPicPr preferRelativeResize="0"/>
          <p:nvPr/>
        </p:nvPicPr>
        <p:blipFill rotWithShape="1">
          <a:blip r:embed="rId3">
            <a:alphaModFix/>
          </a:blip>
          <a:srcRect b="0" l="6140" r="-6139" t="2997"/>
          <a:stretch/>
        </p:blipFill>
        <p:spPr>
          <a:xfrm>
            <a:off x="2558425" y="1352325"/>
            <a:ext cx="4590475" cy="3314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8"/>
          <p:cNvPicPr preferRelativeResize="0"/>
          <p:nvPr/>
        </p:nvPicPr>
        <p:blipFill>
          <a:blip r:embed="rId3">
            <a:alphaModFix/>
          </a:blip>
          <a:stretch>
            <a:fillRect/>
          </a:stretch>
        </p:blipFill>
        <p:spPr>
          <a:xfrm>
            <a:off x="2487000" y="1052900"/>
            <a:ext cx="4469250" cy="3979724"/>
          </a:xfrm>
          <a:prstGeom prst="rect">
            <a:avLst/>
          </a:prstGeom>
          <a:noFill/>
          <a:ln>
            <a:noFill/>
          </a:ln>
        </p:spPr>
      </p:pic>
      <p:sp>
        <p:nvSpPr>
          <p:cNvPr id="229" name="Google Shape;229;p38"/>
          <p:cNvSpPr txBox="1"/>
          <p:nvPr/>
        </p:nvSpPr>
        <p:spPr>
          <a:xfrm>
            <a:off x="311700" y="367900"/>
            <a:ext cx="5547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980000"/>
                </a:solidFill>
              </a:rPr>
              <a:t>Support Vector Machines</a:t>
            </a:r>
            <a:endParaRPr b="1" sz="2700">
              <a:solidFill>
                <a:srgbClr val="98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Stochastic Gradient Descent</a:t>
            </a:r>
            <a:endParaRPr/>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9"/>
          <p:cNvPicPr preferRelativeResize="0"/>
          <p:nvPr/>
        </p:nvPicPr>
        <p:blipFill>
          <a:blip r:embed="rId3">
            <a:alphaModFix/>
          </a:blip>
          <a:stretch>
            <a:fillRect/>
          </a:stretch>
        </p:blipFill>
        <p:spPr>
          <a:xfrm>
            <a:off x="2496625" y="1017725"/>
            <a:ext cx="4478875" cy="4085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Stochastic Gradient Descent</a:t>
            </a:r>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0"/>
          <p:cNvPicPr preferRelativeResize="0"/>
          <p:nvPr/>
        </p:nvPicPr>
        <p:blipFill>
          <a:blip r:embed="rId3">
            <a:alphaModFix/>
          </a:blip>
          <a:stretch>
            <a:fillRect/>
          </a:stretch>
        </p:blipFill>
        <p:spPr>
          <a:xfrm>
            <a:off x="2583300" y="1017725"/>
            <a:ext cx="4344051" cy="4095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Results of binary classification of different algorithm</a:t>
            </a:r>
            <a:endParaRPr/>
          </a:p>
        </p:txBody>
      </p:sp>
      <p:sp>
        <p:nvSpPr>
          <p:cNvPr id="249" name="Google Shape;24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1"/>
          <p:cNvPicPr preferRelativeResize="0"/>
          <p:nvPr/>
        </p:nvPicPr>
        <p:blipFill>
          <a:blip r:embed="rId3">
            <a:alphaModFix/>
          </a:blip>
          <a:stretch>
            <a:fillRect/>
          </a:stretch>
        </p:blipFill>
        <p:spPr>
          <a:xfrm>
            <a:off x="2547950" y="1057275"/>
            <a:ext cx="4048125" cy="363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0" y="254275"/>
            <a:ext cx="8520600" cy="417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solidFill>
                  <a:srgbClr val="980000"/>
                </a:solidFill>
              </a:rPr>
              <a:t>Data Summary </a:t>
            </a:r>
            <a:endParaRPr b="1" sz="4800">
              <a:solidFill>
                <a:srgbClr val="980000"/>
              </a:solidFill>
            </a:endParaRPr>
          </a:p>
          <a:p>
            <a:pPr indent="0" lvl="0" marL="0" rtl="0" algn="l">
              <a:spcBef>
                <a:spcPts val="0"/>
              </a:spcBef>
              <a:spcAft>
                <a:spcPts val="0"/>
              </a:spcAft>
              <a:buNone/>
            </a:pPr>
            <a:r>
              <a:t/>
            </a:r>
            <a:endParaRPr sz="2400">
              <a:solidFill>
                <a:srgbClr val="000000"/>
              </a:solidFill>
            </a:endParaRPr>
          </a:p>
          <a:p>
            <a:pPr indent="0" lvl="0" marL="0" rtl="0" algn="l">
              <a:spcBef>
                <a:spcPts val="0"/>
              </a:spcBef>
              <a:spcAft>
                <a:spcPts val="0"/>
              </a:spcAft>
              <a:buNone/>
            </a:pPr>
            <a:r>
              <a:rPr lang="en" sz="2400">
                <a:solidFill>
                  <a:srgbClr val="000000"/>
                </a:solidFill>
              </a:rPr>
              <a:t>● The original dataset has 6 columns and 41157 rows.</a:t>
            </a:r>
            <a:endParaRPr sz="2400">
              <a:solidFill>
                <a:srgbClr val="000000"/>
              </a:solidFill>
            </a:endParaRPr>
          </a:p>
          <a:p>
            <a:pPr indent="0" lvl="0" marL="0" rtl="0" algn="l">
              <a:spcBef>
                <a:spcPts val="0"/>
              </a:spcBef>
              <a:spcAft>
                <a:spcPts val="0"/>
              </a:spcAft>
              <a:buNone/>
            </a:pPr>
            <a:r>
              <a:t/>
            </a:r>
            <a:endParaRPr sz="2400">
              <a:solidFill>
                <a:srgbClr val="000000"/>
              </a:solidFill>
            </a:endParaRPr>
          </a:p>
          <a:p>
            <a:pPr indent="0" lvl="0" marL="0" rtl="0" algn="l">
              <a:spcBef>
                <a:spcPts val="0"/>
              </a:spcBef>
              <a:spcAft>
                <a:spcPts val="0"/>
              </a:spcAft>
              <a:buNone/>
            </a:pPr>
            <a:r>
              <a:rPr lang="en" sz="2400">
                <a:solidFill>
                  <a:srgbClr val="000000"/>
                </a:solidFill>
              </a:rPr>
              <a:t>● In order to analyse various sentiments, We require just two columns named Original Tweet and Sentiment. </a:t>
            </a:r>
            <a:endParaRPr sz="2400">
              <a:solidFill>
                <a:srgbClr val="000000"/>
              </a:solidFill>
            </a:endParaRPr>
          </a:p>
          <a:p>
            <a:pPr indent="0" lvl="0" marL="0" rtl="0" algn="l">
              <a:spcBef>
                <a:spcPts val="0"/>
              </a:spcBef>
              <a:spcAft>
                <a:spcPts val="0"/>
              </a:spcAft>
              <a:buNone/>
            </a:pPr>
            <a:r>
              <a:rPr lang="en" sz="2400">
                <a:solidFill>
                  <a:srgbClr val="000000"/>
                </a:solidFill>
              </a:rPr>
              <a:t>● There are four types of sentiments- Extremely Negative, Negative, Neutral, Positive and Extremely Positive</a:t>
            </a:r>
            <a:r>
              <a:rPr lang="en" sz="2700"/>
              <a: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550">
                <a:solidFill>
                  <a:schemeClr val="accent2"/>
                </a:solidFill>
                <a:highlight>
                  <a:srgbClr val="FFFFFF"/>
                </a:highlight>
                <a:latin typeface="Roboto"/>
                <a:ea typeface="Roboto"/>
                <a:cs typeface="Roboto"/>
                <a:sym typeface="Roboto"/>
              </a:rPr>
              <a:t>** Conclusion**</a:t>
            </a:r>
            <a:endParaRPr sz="2550">
              <a:solidFill>
                <a:schemeClr val="accent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accent2"/>
                </a:solidFill>
                <a:highlight>
                  <a:srgbClr val="FFFFFF"/>
                </a:highlight>
                <a:latin typeface="Roboto"/>
                <a:ea typeface="Roboto"/>
                <a:cs typeface="Roboto"/>
                <a:sym typeface="Roboto"/>
              </a:rPr>
              <a:t>From above discussion we first evaluated the the model on the basis of multipleclassification where we have taken multiple sentiments into consideration which includes positive ,negative,neutral, extremely positive and extremely negative sentiment.</a:t>
            </a:r>
            <a:endParaRPr sz="1200">
              <a:solidFill>
                <a:schemeClr val="accent2"/>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chemeClr val="accent2"/>
              </a:buClr>
              <a:buSzPts val="1200"/>
              <a:buFont typeface="Roboto"/>
              <a:buChar char="●"/>
            </a:pPr>
            <a:r>
              <a:rPr lang="en" sz="1200">
                <a:solidFill>
                  <a:schemeClr val="accent2"/>
                </a:solidFill>
                <a:highlight>
                  <a:srgbClr val="FFFFFF"/>
                </a:highlight>
                <a:latin typeface="Roboto"/>
                <a:ea typeface="Roboto"/>
                <a:cs typeface="Roboto"/>
                <a:sym typeface="Roboto"/>
              </a:rPr>
              <a:t>After applying various classification algorithm we come to a conclusion that the best is logistic classification with a score of 61 percent.</a:t>
            </a:r>
            <a:endParaRPr sz="1200">
              <a:solidFill>
                <a:schemeClr val="accent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en" sz="1200">
                <a:solidFill>
                  <a:schemeClr val="accent2"/>
                </a:solidFill>
                <a:highlight>
                  <a:srgbClr val="FFFFFF"/>
                </a:highlight>
                <a:latin typeface="Roboto"/>
                <a:ea typeface="Roboto"/>
                <a:cs typeface="Roboto"/>
                <a:sym typeface="Roboto"/>
              </a:rPr>
              <a:t>After multiple classification we divided our data into binary classification, in which extremely positive, positive and netral are taken as 0 and extremely negative and negative are taken as 1 for classification.</a:t>
            </a:r>
            <a:endParaRPr sz="1200">
              <a:solidFill>
                <a:schemeClr val="accent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en" sz="1200">
                <a:solidFill>
                  <a:schemeClr val="accent2"/>
                </a:solidFill>
                <a:highlight>
                  <a:srgbClr val="FFFFFF"/>
                </a:highlight>
                <a:latin typeface="Roboto"/>
                <a:ea typeface="Roboto"/>
                <a:cs typeface="Roboto"/>
                <a:sym typeface="Roboto"/>
              </a:rPr>
              <a:t>The output after Deploying various Model into the system the best algorithm comes out to be Stochastic Gradient Descent.</a:t>
            </a:r>
            <a:endParaRPr sz="1200">
              <a:solidFill>
                <a:schemeClr val="accent2"/>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accent2"/>
              </a:buClr>
              <a:buSzPts val="1200"/>
              <a:buFont typeface="Roboto"/>
              <a:buChar char="●"/>
            </a:pPr>
            <a:r>
              <a:rPr lang="en" sz="1200">
                <a:solidFill>
                  <a:schemeClr val="accent2"/>
                </a:solidFill>
                <a:highlight>
                  <a:srgbClr val="FFFFFF"/>
                </a:highlight>
                <a:latin typeface="Roboto"/>
                <a:ea typeface="Roboto"/>
                <a:cs typeface="Roboto"/>
                <a:sym typeface="Roboto"/>
              </a:rPr>
              <a:t>We have seen confusion matrix for individual cases prediction and seen that lighter part that is i has less frequency and darker part has high frequency.</a:t>
            </a:r>
            <a:endParaRPr sz="1200">
              <a:solidFill>
                <a:schemeClr val="accent2"/>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
        <p:nvSpPr>
          <p:cNvPr id="256" name="Google Shape;256;p42"/>
          <p:cNvSpPr txBox="1"/>
          <p:nvPr>
            <p:ph idx="1" type="body"/>
          </p:nvPr>
        </p:nvSpPr>
        <p:spPr>
          <a:xfrm>
            <a:off x="88450" y="350600"/>
            <a:ext cx="8520600" cy="49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311701" y="734950"/>
            <a:ext cx="7434300" cy="86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700"/>
              <a:t>Dataset Description</a:t>
            </a:r>
            <a:endParaRPr b="1" sz="4700"/>
          </a:p>
        </p:txBody>
      </p:sp>
      <p:sp>
        <p:nvSpPr>
          <p:cNvPr id="73" name="Google Shape;73;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6"/>
          <p:cNvPicPr preferRelativeResize="0"/>
          <p:nvPr/>
        </p:nvPicPr>
        <p:blipFill>
          <a:blip r:embed="rId3">
            <a:alphaModFix/>
          </a:blip>
          <a:stretch>
            <a:fillRect/>
          </a:stretch>
        </p:blipFill>
        <p:spPr>
          <a:xfrm>
            <a:off x="311700" y="1901350"/>
            <a:ext cx="4638675" cy="314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81" name="Google Shape;81;p17"/>
          <p:cNvPicPr preferRelativeResize="0"/>
          <p:nvPr/>
        </p:nvPicPr>
        <p:blipFill>
          <a:blip r:embed="rId3">
            <a:alphaModFix/>
          </a:blip>
          <a:stretch>
            <a:fillRect/>
          </a:stretch>
        </p:blipFill>
        <p:spPr>
          <a:xfrm>
            <a:off x="0" y="841850"/>
            <a:ext cx="7447475" cy="3713525"/>
          </a:xfrm>
          <a:prstGeom prst="rect">
            <a:avLst/>
          </a:prstGeom>
          <a:noFill/>
          <a:ln>
            <a:noFill/>
          </a:ln>
        </p:spPr>
      </p:pic>
      <p:sp>
        <p:nvSpPr>
          <p:cNvPr id="82" name="Google Shape;82;p17"/>
          <p:cNvSpPr txBox="1"/>
          <p:nvPr/>
        </p:nvSpPr>
        <p:spPr>
          <a:xfrm>
            <a:off x="0" y="0"/>
            <a:ext cx="6696300" cy="46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850">
                <a:solidFill>
                  <a:srgbClr val="C00000"/>
                </a:solidFill>
                <a:highlight>
                  <a:srgbClr val="FFFFFE"/>
                </a:highlight>
                <a:latin typeface="Courier New"/>
                <a:ea typeface="Courier New"/>
                <a:cs typeface="Courier New"/>
                <a:sym typeface="Courier New"/>
              </a:rPr>
              <a:t>Heatmap to check the Nan values</a:t>
            </a:r>
            <a:endParaRPr b="1" sz="1850">
              <a:solidFill>
                <a:srgbClr val="C00000"/>
              </a:solidFill>
              <a:highlight>
                <a:srgbClr val="FFFFFE"/>
              </a:highlight>
              <a:latin typeface="Courier New"/>
              <a:ea typeface="Courier New"/>
              <a:cs typeface="Courier New"/>
              <a:sym typeface="Courier New"/>
            </a:endParaRPr>
          </a:p>
        </p:txBody>
      </p:sp>
      <p:sp>
        <p:nvSpPr>
          <p:cNvPr id="83" name="Google Shape;83;p17"/>
          <p:cNvSpPr txBox="1"/>
          <p:nvPr/>
        </p:nvSpPr>
        <p:spPr>
          <a:xfrm>
            <a:off x="173350" y="4681175"/>
            <a:ext cx="68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There are 20.87%(8567) null values in various places of location column.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3924075"/>
            <a:ext cx="8520600" cy="8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2"/>
                </a:solidFill>
                <a:highlight>
                  <a:srgbClr val="FFFFFF"/>
                </a:highlight>
                <a:latin typeface="Roboto"/>
                <a:ea typeface="Roboto"/>
                <a:cs typeface="Roboto"/>
                <a:sym typeface="Roboto"/>
              </a:rPr>
              <a:t>The above observation shows that the number of data percentage wise from each country that of total data present. We can see that mainly United kingdom,United states of america , Indian and Canada are the countries from where tweet has been done.</a:t>
            </a:r>
            <a:endParaRPr sz="1900"/>
          </a:p>
        </p:txBody>
      </p:sp>
      <p:pic>
        <p:nvPicPr>
          <p:cNvPr id="89" name="Google Shape;89;p18"/>
          <p:cNvPicPr preferRelativeResize="0"/>
          <p:nvPr/>
        </p:nvPicPr>
        <p:blipFill>
          <a:blip r:embed="rId3">
            <a:alphaModFix/>
          </a:blip>
          <a:stretch>
            <a:fillRect/>
          </a:stretch>
        </p:blipFill>
        <p:spPr>
          <a:xfrm>
            <a:off x="0" y="1357364"/>
            <a:ext cx="9144000" cy="2428773"/>
          </a:xfrm>
          <a:prstGeom prst="rect">
            <a:avLst/>
          </a:prstGeom>
          <a:noFill/>
          <a:ln>
            <a:noFill/>
          </a:ln>
        </p:spPr>
      </p:pic>
      <p:sp>
        <p:nvSpPr>
          <p:cNvPr id="90" name="Google Shape;90;p18"/>
          <p:cNvSpPr txBox="1"/>
          <p:nvPr/>
        </p:nvSpPr>
        <p:spPr>
          <a:xfrm>
            <a:off x="271600" y="398775"/>
            <a:ext cx="6713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980000"/>
                </a:solidFill>
              </a:rPr>
              <a:t>Number and percentage of data from different locations</a:t>
            </a:r>
            <a:endParaRPr b="1" sz="1900">
              <a:solidFill>
                <a:srgbClr val="98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311700" y="4087850"/>
            <a:ext cx="8520600" cy="9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2"/>
                </a:solidFill>
                <a:highlight>
                  <a:srgbClr val="FFFFFF"/>
                </a:highlight>
                <a:latin typeface="Roboto"/>
                <a:ea typeface="Roboto"/>
                <a:cs typeface="Roboto"/>
                <a:sym typeface="Roboto"/>
              </a:rPr>
              <a:t>The number of unique value in different feature are as followed Username , ScreenName , OriginalTweet has unique values of around 40000 then followed by Location that is between 10000-15000.</a:t>
            </a:r>
            <a:endParaRPr sz="2100"/>
          </a:p>
        </p:txBody>
      </p:sp>
      <p:pic>
        <p:nvPicPr>
          <p:cNvPr id="96" name="Google Shape;96;p19"/>
          <p:cNvPicPr preferRelativeResize="0"/>
          <p:nvPr/>
        </p:nvPicPr>
        <p:blipFill>
          <a:blip r:embed="rId3">
            <a:alphaModFix/>
          </a:blip>
          <a:stretch>
            <a:fillRect/>
          </a:stretch>
        </p:blipFill>
        <p:spPr>
          <a:xfrm>
            <a:off x="753200" y="764775"/>
            <a:ext cx="7243275" cy="3323075"/>
          </a:xfrm>
          <a:prstGeom prst="rect">
            <a:avLst/>
          </a:prstGeom>
          <a:noFill/>
          <a:ln>
            <a:noFill/>
          </a:ln>
        </p:spPr>
      </p:pic>
      <p:sp>
        <p:nvSpPr>
          <p:cNvPr id="97" name="Google Shape;97;p19"/>
          <p:cNvSpPr txBox="1"/>
          <p:nvPr/>
        </p:nvSpPr>
        <p:spPr>
          <a:xfrm>
            <a:off x="425750" y="283200"/>
            <a:ext cx="554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00000"/>
                </a:solidFill>
              </a:rPr>
              <a:t>Number</a:t>
            </a:r>
            <a:r>
              <a:rPr b="1" lang="en" sz="1500">
                <a:solidFill>
                  <a:srgbClr val="C00000"/>
                </a:solidFill>
              </a:rPr>
              <a:t> of unique </a:t>
            </a:r>
            <a:r>
              <a:rPr b="1" lang="en" sz="1500">
                <a:solidFill>
                  <a:srgbClr val="C00000"/>
                </a:solidFill>
              </a:rPr>
              <a:t>values</a:t>
            </a:r>
            <a:r>
              <a:rPr b="1" lang="en" sz="1500">
                <a:solidFill>
                  <a:srgbClr val="C00000"/>
                </a:solidFill>
              </a:rPr>
              <a:t> in each columns</a:t>
            </a:r>
            <a:endParaRPr b="1" sz="1500">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20"/>
          <p:cNvPicPr preferRelativeResize="0"/>
          <p:nvPr/>
        </p:nvPicPr>
        <p:blipFill>
          <a:blip r:embed="rId3">
            <a:alphaModFix/>
          </a:blip>
          <a:stretch>
            <a:fillRect/>
          </a:stretch>
        </p:blipFill>
        <p:spPr>
          <a:xfrm>
            <a:off x="2786063" y="1038225"/>
            <a:ext cx="3571875" cy="3067050"/>
          </a:xfrm>
          <a:prstGeom prst="rect">
            <a:avLst/>
          </a:prstGeom>
          <a:noFill/>
          <a:ln>
            <a:noFill/>
          </a:ln>
        </p:spPr>
      </p:pic>
      <p:sp>
        <p:nvSpPr>
          <p:cNvPr id="104" name="Google Shape;104;p20"/>
          <p:cNvSpPr txBox="1"/>
          <p:nvPr/>
        </p:nvSpPr>
        <p:spPr>
          <a:xfrm>
            <a:off x="897700" y="4530900"/>
            <a:ext cx="554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London has most number of unique tweet in developed cities and India has most </a:t>
            </a:r>
            <a:r>
              <a:rPr lang="en"/>
              <a:t>number</a:t>
            </a:r>
            <a:r>
              <a:rPr lang="en"/>
              <a:t> of tweet in list of developing nation.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3866300"/>
            <a:ext cx="8520600" cy="70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In this analysis we get to know which type of word is most frequent and how many times that they have been used during the pandemic while tweeting.</a:t>
            </a:r>
            <a:endParaRPr/>
          </a:p>
        </p:txBody>
      </p:sp>
      <p:pic>
        <p:nvPicPr>
          <p:cNvPr id="110" name="Google Shape;110;p21"/>
          <p:cNvPicPr preferRelativeResize="0"/>
          <p:nvPr/>
        </p:nvPicPr>
        <p:blipFill>
          <a:blip r:embed="rId3">
            <a:alphaModFix/>
          </a:blip>
          <a:stretch>
            <a:fillRect/>
          </a:stretch>
        </p:blipFill>
        <p:spPr>
          <a:xfrm>
            <a:off x="374000" y="1009500"/>
            <a:ext cx="2941350" cy="2856799"/>
          </a:xfrm>
          <a:prstGeom prst="rect">
            <a:avLst/>
          </a:prstGeom>
          <a:noFill/>
          <a:ln>
            <a:noFill/>
          </a:ln>
        </p:spPr>
      </p:pic>
      <p:sp>
        <p:nvSpPr>
          <p:cNvPr id="111" name="Google Shape;111;p21"/>
          <p:cNvSpPr txBox="1"/>
          <p:nvPr/>
        </p:nvSpPr>
        <p:spPr>
          <a:xfrm>
            <a:off x="374000" y="42400"/>
            <a:ext cx="5547900" cy="9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2250">
                <a:solidFill>
                  <a:srgbClr val="980000"/>
                </a:solidFill>
                <a:highlight>
                  <a:srgbClr val="FFFFFE"/>
                </a:highlight>
                <a:latin typeface="Roboto"/>
                <a:ea typeface="Roboto"/>
                <a:cs typeface="Roboto"/>
                <a:sym typeface="Roboto"/>
              </a:rPr>
              <a:t>Wordplay</a:t>
            </a:r>
            <a:endParaRPr b="1" sz="2250">
              <a:solidFill>
                <a:srgbClr val="980000"/>
              </a:solidFill>
              <a:highlight>
                <a:srgbClr val="FFFFFE"/>
              </a:highlight>
              <a:latin typeface="Roboto"/>
              <a:ea typeface="Roboto"/>
              <a:cs typeface="Roboto"/>
              <a:sym typeface="Roboto"/>
            </a:endParaRPr>
          </a:p>
          <a:p>
            <a:pPr indent="0" lvl="0" marL="0" rtl="0" algn="l">
              <a:spcBef>
                <a:spcPts val="1200"/>
              </a:spcBef>
              <a:spcAft>
                <a:spcPts val="0"/>
              </a:spcAft>
              <a:buNone/>
            </a:pPr>
            <a:r>
              <a:rPr b="1" lang="en" sz="1600"/>
              <a:t>Wordcloud</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